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58" r:id="rId3"/>
    <p:sldId id="257" r:id="rId4"/>
    <p:sldId id="259" r:id="rId5"/>
    <p:sldId id="261" r:id="rId6"/>
    <p:sldId id="267" r:id="rId7"/>
    <p:sldId id="260" r:id="rId8"/>
    <p:sldId id="262" r:id="rId9"/>
    <p:sldId id="272" r:id="rId10"/>
    <p:sldId id="263" r:id="rId11"/>
    <p:sldId id="269" r:id="rId12"/>
    <p:sldId id="270" r:id="rId13"/>
    <p:sldId id="264" r:id="rId14"/>
    <p:sldId id="273" r:id="rId15"/>
    <p:sldId id="268" r:id="rId16"/>
    <p:sldId id="265" r:id="rId17"/>
    <p:sldId id="266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9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19FB2E-9048-4D51-8B16-C6480A6708F5}" type="datetimeFigureOut">
              <a:rPr lang="en-GB" smtClean="0"/>
              <a:t>18/01/2022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227BF6-8FF2-4642-88B8-EA63AA9ADE0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72629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227BF6-8FF2-4642-88B8-EA63AA9ADE00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64498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E786A-B32E-4581-84D1-A576CF6A87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E92C6A-A921-4DBC-8CE1-793FADAD3E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60F1B2-2F2C-409D-9A2D-D130361ED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05B91-D9C5-4F64-A952-27E64C42C260}" type="datetimeFigureOut">
              <a:rPr lang="en-GB" smtClean="0"/>
              <a:t>18/01/2022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A4F57E-40B8-46AA-B1B9-FCE88A70C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0C2911-85B5-40C4-A82E-40477D8B3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C06F4-A4E5-4820-8DC7-E5E9663795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16953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0F7E0D-680E-4DB4-83B5-6389004DDF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471A8A-E008-4C15-9B03-DF64EED663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7CD5B2-41CE-49ED-A657-4F79988405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05B91-D9C5-4F64-A952-27E64C42C260}" type="datetimeFigureOut">
              <a:rPr lang="en-GB" smtClean="0"/>
              <a:t>18/01/2022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7ED33D-E4C7-432A-8801-E1FE42933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517860-7226-4864-8120-32C45D681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C06F4-A4E5-4820-8DC7-E5E9663795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35589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2390CF1-EE8C-4102-8BBC-07484A42FA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07D5A9-266F-4D8F-8CFB-015B6EC44F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A400EE-4D93-4B7F-8DC2-F3FCC7E3A1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05B91-D9C5-4F64-A952-27E64C42C260}" type="datetimeFigureOut">
              <a:rPr lang="en-GB" smtClean="0"/>
              <a:t>18/01/2022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4B5BA4-293C-4D41-A2B4-903D423C6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0A98BF-6605-4798-83CB-D5F075889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C06F4-A4E5-4820-8DC7-E5E9663795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2543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0BD43-A686-40FE-9B9B-6B066CA12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F73768-83BD-4D16-BFB5-FE8EDB72AC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6241C8-0160-4AFA-A918-23DEDC90E3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05B91-D9C5-4F64-A952-27E64C42C260}" type="datetimeFigureOut">
              <a:rPr lang="en-GB" smtClean="0"/>
              <a:t>18/01/2022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AC73B7-DE4F-48DA-9FF0-8AFBBAA2E0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B1917D-B692-4CF6-9FD5-2189971A2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C06F4-A4E5-4820-8DC7-E5E9663795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16788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BB31F-7CAA-4906-9297-B7A7E2267C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4DB8B5-FB16-4CAF-976E-B673125A10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EEADED-8B47-456C-BFC5-664A53AF0E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05B91-D9C5-4F64-A952-27E64C42C260}" type="datetimeFigureOut">
              <a:rPr lang="en-GB" smtClean="0"/>
              <a:t>18/01/2022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22C89-2350-435B-AB1A-27D04CA7DB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30C25F-BE9D-41BF-A598-DA0CEE565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C06F4-A4E5-4820-8DC7-E5E9663795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3742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2165D-5D73-48D2-BB5C-7B75BC92E0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806A75-3505-433B-8574-ED266CEEEA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215A1F-050A-4C87-AAD0-4441D2B559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E171AF-0DAC-413F-9BC1-C56A922B4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05B91-D9C5-4F64-A952-27E64C42C260}" type="datetimeFigureOut">
              <a:rPr lang="en-GB" smtClean="0"/>
              <a:t>18/01/2022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2B5CFC-0964-4E4F-A735-247EA64BA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E6A627-1471-487F-A0CD-CD36E64B1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C06F4-A4E5-4820-8DC7-E5E9663795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54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B0B56-CEF3-47FC-84B4-7BA56B31A2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54366E-C3D9-4B08-A01E-A732EB8394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716EDE-06B5-4208-84FC-8F23936773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1EE63B4-49E4-4528-936A-59D072D12A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3D464B-B809-49BA-BD48-43B275F87E6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C458048-4B1A-4718-8249-8838C1107C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05B91-D9C5-4F64-A952-27E64C42C260}" type="datetimeFigureOut">
              <a:rPr lang="en-GB" smtClean="0"/>
              <a:t>18/01/2022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8292EEE-DC1F-422D-B118-67740B14DC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02F41A-BA6C-4965-B194-250EDE5BD2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C06F4-A4E5-4820-8DC7-E5E9663795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86138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8FAF5-ED7B-44D1-B326-A65AD8DD7A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F8C57B-51BB-48BA-84EF-60534FAA4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05B91-D9C5-4F64-A952-27E64C42C260}" type="datetimeFigureOut">
              <a:rPr lang="en-GB" smtClean="0"/>
              <a:t>18/01/2022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79C4CA-EF8B-4325-9114-71224882EA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D28E20-85A6-4621-8548-A9F097EBD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C06F4-A4E5-4820-8DC7-E5E9663795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96292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976E74-25F3-4F9C-B6DE-F63B9F6AED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05B91-D9C5-4F64-A952-27E64C42C260}" type="datetimeFigureOut">
              <a:rPr lang="en-GB" smtClean="0"/>
              <a:t>18/01/2022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49ABA1-0C5D-4DBB-B3B3-E808B017AE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B4B1B3-8EEF-46E3-BFD7-638644F92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C06F4-A4E5-4820-8DC7-E5E9663795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71164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2A4870-E9CA-45CC-9701-44522AEC2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2F4B5A-2D84-459A-8F9A-9663DB618C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4D2730-56A6-42F4-9505-4EDBAB8765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C364F8-C516-4B18-95AB-8CF3FAFCBF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05B91-D9C5-4F64-A952-27E64C42C260}" type="datetimeFigureOut">
              <a:rPr lang="en-GB" smtClean="0"/>
              <a:t>18/01/2022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DBB4EB-2505-48A2-8665-61C2A7BFD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A2C659-772E-463F-9E1E-A7D9A939A3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C06F4-A4E5-4820-8DC7-E5E9663795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41116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6820B-F5F4-428E-9288-EBFD2594BC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CAFAFC5-78D8-4593-931C-7596754B8A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F455EF-5F42-435C-8CDF-39121FBC58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E444DF-A164-4BE7-87AD-AE6524158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05B91-D9C5-4F64-A952-27E64C42C260}" type="datetimeFigureOut">
              <a:rPr lang="en-GB" smtClean="0"/>
              <a:t>18/01/2022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D04459-DD75-4992-86D5-7B761A65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AB9679-84E7-423C-B6FE-3B2D539E0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C06F4-A4E5-4820-8DC7-E5E9663795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45988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20BF362-0C5D-40CF-B664-077B58495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4104A8-21E5-461D-B495-FBD6FCBA08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0708DB-1CE6-4405-87F3-FA12FB66F3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B05B91-D9C5-4F64-A952-27E64C42C260}" type="datetimeFigureOut">
              <a:rPr lang="en-GB" smtClean="0"/>
              <a:t>18/01/2022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C787A3-6402-48CE-ADFC-92B94E508B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F20B39-1902-418B-8F1C-B308821D8A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8C06F4-A4E5-4820-8DC7-E5E9663795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88004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63D2A91-97FB-43E8-9069-7C348B63E4B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86295E7F-EA66-480B-B001-C8BE7CD619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0040" y="4892040"/>
            <a:ext cx="11548872" cy="1645920"/>
          </a:xfrm>
          <a:prstGeom prst="rect">
            <a:avLst/>
          </a:prstGeom>
          <a:solidFill>
            <a:srgbClr val="262626"/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B22C88-FE24-458E-B495-BFF74E4A20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8686" y="5091762"/>
            <a:ext cx="7484787" cy="1264588"/>
          </a:xfrm>
        </p:spPr>
        <p:txBody>
          <a:bodyPr anchor="ctr">
            <a:normAutofit fontScale="90000"/>
          </a:bodyPr>
          <a:lstStyle/>
          <a:p>
            <a:pPr algn="r"/>
            <a:r>
              <a:rPr lang="en-GB" sz="4800" b="1" dirty="0">
                <a:solidFill>
                  <a:srgbClr val="FFFFFF"/>
                </a:solidFill>
              </a:rPr>
              <a:t>Feasibility Analysis of </a:t>
            </a:r>
            <a:br>
              <a:rPr lang="en-GB" sz="4800" b="1" dirty="0">
                <a:solidFill>
                  <a:srgbClr val="FFFFFF"/>
                </a:solidFill>
              </a:rPr>
            </a:br>
            <a:r>
              <a:rPr lang="en-GB" sz="4800" b="1" dirty="0">
                <a:solidFill>
                  <a:srgbClr val="FFFFFF"/>
                </a:solidFill>
              </a:rPr>
              <a:t>Landsat - MODIS Data Fusion</a:t>
            </a:r>
            <a:br>
              <a:rPr lang="en-GB" sz="4800" dirty="0">
                <a:solidFill>
                  <a:srgbClr val="FFFFFF"/>
                </a:solidFill>
              </a:rPr>
            </a:br>
            <a:r>
              <a:rPr lang="de-DE" sz="1800" dirty="0">
                <a:solidFill>
                  <a:srgbClr val="FFFFFF"/>
                </a:solidFill>
              </a:rPr>
              <a:t>Datenfusion von moderat- und hochaufgelösten optischen Fernerkundungsdaten zur Erlangung eines zeitlich und räumlich hochauflösenden synthetischen Produkts</a:t>
            </a:r>
            <a:endParaRPr lang="en-GB" sz="48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9AAAFD-8E33-451C-89DC-698D0DA539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602119" y="5091763"/>
            <a:ext cx="2871195" cy="1264587"/>
          </a:xfrm>
        </p:spPr>
        <p:txBody>
          <a:bodyPr anchor="ctr">
            <a:normAutofit/>
          </a:bodyPr>
          <a:lstStyle/>
          <a:p>
            <a:pPr algn="l"/>
            <a:r>
              <a:rPr lang="en-GB" sz="2000" dirty="0">
                <a:solidFill>
                  <a:srgbClr val="FFC000"/>
                </a:solidFill>
              </a:rPr>
              <a:t>Ka Hei Chow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A19834E-478A-4394-ADE7-FB92CDC0C9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50" b="11450"/>
          <a:stretch/>
        </p:blipFill>
        <p:spPr bwMode="auto">
          <a:xfrm>
            <a:off x="320040" y="327991"/>
            <a:ext cx="11548872" cy="4462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E126E481-B945-4179-BD79-05E96E9B2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0" name="Picture 6">
            <a:extLst>
              <a:ext uri="{FF2B5EF4-FFF2-40B4-BE49-F238E27FC236}">
                <a16:creationId xmlns:a16="http://schemas.microsoft.com/office/drawing/2014/main" id="{97F0DC74-AE24-4314-B46A-F332058938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3382" y="5724056"/>
            <a:ext cx="812719" cy="679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30409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2A5651-8380-4471-B34F-E7D40BC33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GB" dirty="0"/>
              <a:t>Preliminary Results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69D335-DA3E-42B4-886E-73848CAC4C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/>
          </a:bodyPr>
          <a:lstStyle/>
          <a:p>
            <a:r>
              <a:rPr lang="en-GB" sz="2400" dirty="0"/>
              <a:t>STARFM, FITFC, ESTARFM are implemented in the R package</a:t>
            </a:r>
          </a:p>
          <a:p>
            <a:r>
              <a:rPr lang="en-GB" sz="2400" dirty="0"/>
              <a:t>Processing time for one MODIS subset (Landsat coverage) is approximately 25+ min (pre-processing) and 30 min (data fusion) for a single band</a:t>
            </a:r>
          </a:p>
          <a:p>
            <a:r>
              <a:rPr lang="en-GB" sz="2400" dirty="0"/>
              <a:t>All algorithms provide reasonable results with shifted data range</a:t>
            </a:r>
          </a:p>
          <a:p>
            <a:r>
              <a:rPr lang="en-GB" sz="2400" dirty="0"/>
              <a:t>Data fusion, regardless of algorithms, significantly increase processing time for further application owing to warping time for every subset of MODIS imagery</a:t>
            </a:r>
          </a:p>
          <a:p>
            <a:r>
              <a:rPr lang="en-GB" sz="2400" dirty="0"/>
              <a:t>Data fusion will increase further processing steps, such as,  merging fused MODIS subsets into full MODIS coverage</a:t>
            </a:r>
          </a:p>
        </p:txBody>
      </p:sp>
    </p:spTree>
    <p:extLst>
      <p:ext uri="{BB962C8B-B14F-4D97-AF65-F5344CB8AC3E}">
        <p14:creationId xmlns:p14="http://schemas.microsoft.com/office/powerpoint/2010/main" val="12793458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2A5651-8380-4471-B34F-E7D40BC33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GB" dirty="0"/>
              <a:t>Preliminary Results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69D335-DA3E-42B4-886E-73848CAC4C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4100" y="1767796"/>
            <a:ext cx="9367204" cy="4041648"/>
          </a:xfrm>
        </p:spPr>
        <p:txBody>
          <a:bodyPr anchor="t">
            <a:normAutofit/>
          </a:bodyPr>
          <a:lstStyle/>
          <a:p>
            <a:r>
              <a:rPr lang="en-GB" sz="2400" dirty="0"/>
              <a:t>Running Functions using subprocess</a:t>
            </a:r>
          </a:p>
          <a:p>
            <a:pPr marL="0" indent="0">
              <a:buNone/>
            </a:pPr>
            <a:endParaRPr lang="en-GB" sz="2400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1ADA42E-A591-472B-BB76-C804879AF1C7}"/>
              </a:ext>
            </a:extLst>
          </p:cNvPr>
          <p:cNvSpPr txBox="1">
            <a:spLocks/>
          </p:cNvSpPr>
          <p:nvPr/>
        </p:nvSpPr>
        <p:spPr>
          <a:xfrm>
            <a:off x="1764100" y="4107027"/>
            <a:ext cx="9158131" cy="404164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/>
              <a:t>Data Fusion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GB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F265FDB-2EDD-4648-BE1A-F9748B59852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6315"/>
          <a:stretch/>
        </p:blipFill>
        <p:spPr>
          <a:xfrm>
            <a:off x="2082994" y="2206738"/>
            <a:ext cx="8058639" cy="176926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8813B67-F556-4366-AE18-B9DA6EEE15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9218"/>
          <a:stretch/>
        </p:blipFill>
        <p:spPr>
          <a:xfrm>
            <a:off x="2082995" y="4580076"/>
            <a:ext cx="7738641" cy="2060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3907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A2022F5F-6EA5-47A0-B7DD-C961778A9B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490" b="673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2A5651-8380-4471-B34F-E7D40BC33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Example Output (RED band)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A3D7C35-D3B5-4280-BBF1-7F8B642B8F7C}"/>
              </a:ext>
            </a:extLst>
          </p:cNvPr>
          <p:cNvCxnSpPr/>
          <p:nvPr/>
        </p:nvCxnSpPr>
        <p:spPr>
          <a:xfrm flipV="1">
            <a:off x="4150581" y="349857"/>
            <a:ext cx="6305384" cy="4746929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07CE55A2-30C3-4DDA-80AF-12C6B3EFB122}"/>
              </a:ext>
            </a:extLst>
          </p:cNvPr>
          <p:cNvSpPr/>
          <p:nvPr/>
        </p:nvSpPr>
        <p:spPr>
          <a:xfrm>
            <a:off x="6027089" y="4110824"/>
            <a:ext cx="2186608" cy="4832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Original MODIS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3721CC0-EE66-40E8-ACC7-1B14CD03654F}"/>
              </a:ext>
            </a:extLst>
          </p:cNvPr>
          <p:cNvSpPr/>
          <p:nvPr/>
        </p:nvSpPr>
        <p:spPr>
          <a:xfrm>
            <a:off x="2259496" y="3677758"/>
            <a:ext cx="2186608" cy="48326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Fused Output</a:t>
            </a:r>
          </a:p>
        </p:txBody>
      </p:sp>
    </p:spTree>
    <p:extLst>
      <p:ext uri="{BB962C8B-B14F-4D97-AF65-F5344CB8AC3E}">
        <p14:creationId xmlns:p14="http://schemas.microsoft.com/office/powerpoint/2010/main" val="24255259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2A5651-8380-4471-B34F-E7D40BC33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GB" dirty="0"/>
              <a:t>Performance Evaluation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3CCBFA98-8A4A-43D5-BDAC-C16FE96ABF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314" y="2298258"/>
            <a:ext cx="1175385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16622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2A5651-8380-4471-B34F-E7D40BC33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GB" dirty="0"/>
              <a:t>Performance Evaluation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69D335-DA3E-42B4-886E-73848CAC4C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/>
          </a:bodyPr>
          <a:lstStyle/>
          <a:p>
            <a:r>
              <a:rPr lang="en-GB" sz="2400" dirty="0"/>
              <a:t>Data Warping using GDAL: ~24.5 min</a:t>
            </a:r>
          </a:p>
          <a:p>
            <a:r>
              <a:rPr lang="en-GB" sz="2400" dirty="0"/>
              <a:t>Data Clipping using GDAL: 2.5 – 3.0 s per input</a:t>
            </a:r>
          </a:p>
          <a:p>
            <a:r>
              <a:rPr lang="en-GB" sz="2400" dirty="0"/>
              <a:t>Data Fusion using R (Total Runtime): </a:t>
            </a:r>
          </a:p>
          <a:p>
            <a:pPr lvl="1"/>
            <a:r>
              <a:rPr lang="en-GB" sz="2000" dirty="0"/>
              <a:t>FITFC: 8</a:t>
            </a:r>
            <a:r>
              <a:rPr lang="en-GB" sz="2000" dirty="0">
                <a:solidFill>
                  <a:schemeClr val="dk1"/>
                </a:solidFill>
              </a:rPr>
              <a:t>6</a:t>
            </a:r>
            <a:r>
              <a:rPr lang="en-GB" sz="2000" b="0" i="0" kern="1200" dirty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rPr>
              <a:t>min </a:t>
            </a:r>
            <a:endParaRPr lang="en-GB" sz="2000" dirty="0"/>
          </a:p>
          <a:p>
            <a:pPr lvl="1"/>
            <a:r>
              <a:rPr lang="en-GB" sz="2000" dirty="0"/>
              <a:t>ESTARFM: 96min</a:t>
            </a:r>
          </a:p>
          <a:p>
            <a:pPr lvl="1"/>
            <a:r>
              <a:rPr lang="en-GB" sz="2000" dirty="0"/>
              <a:t>STARFM: 87min</a:t>
            </a:r>
          </a:p>
          <a:p>
            <a:r>
              <a:rPr lang="en-GB" sz="2400" dirty="0"/>
              <a:t>Intermediate Output File Size: </a:t>
            </a:r>
          </a:p>
          <a:p>
            <a:pPr lvl="1"/>
            <a:r>
              <a:rPr lang="en-GB" sz="2000" dirty="0"/>
              <a:t>Clipped file: ~110 MB each</a:t>
            </a:r>
          </a:p>
          <a:p>
            <a:pPr lvl="1"/>
            <a:r>
              <a:rPr lang="en-GB" sz="2000" dirty="0"/>
              <a:t>Resampled file: ~5.2 GB each</a:t>
            </a:r>
          </a:p>
          <a:p>
            <a:r>
              <a:rPr lang="en-GB" sz="2400" dirty="0"/>
              <a:t>Final Output File Size: ~80 MB</a:t>
            </a:r>
          </a:p>
        </p:txBody>
      </p:sp>
    </p:spTree>
    <p:extLst>
      <p:ext uri="{BB962C8B-B14F-4D97-AF65-F5344CB8AC3E}">
        <p14:creationId xmlns:p14="http://schemas.microsoft.com/office/powerpoint/2010/main" val="3984175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2A5651-8380-4471-B34F-E7D40BC33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GB" dirty="0"/>
              <a:t>Key Messages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69D335-DA3E-42B4-886E-73848CAC4C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 lnSpcReduction="10000"/>
          </a:bodyPr>
          <a:lstStyle/>
          <a:p>
            <a:r>
              <a:rPr lang="en-GB" sz="2400" dirty="0"/>
              <a:t>Pre-processing time using GDAL is significant (mostly from resampling) and need to be considered part from Data Fusion processing time</a:t>
            </a:r>
          </a:p>
          <a:p>
            <a:r>
              <a:rPr lang="en-GB" sz="2400" dirty="0"/>
              <a:t>Total runtime need to be considered per Landsat coverage, not per MODIS coverage</a:t>
            </a:r>
          </a:p>
          <a:p>
            <a:r>
              <a:rPr lang="en-GB" sz="2400" dirty="0"/>
              <a:t>The area for successful fusion results are limited by cloud cover of BOTH Landsat and MODIS imageries</a:t>
            </a:r>
          </a:p>
          <a:p>
            <a:r>
              <a:rPr lang="en-GB" sz="2400" dirty="0"/>
              <a:t>ESTARFM provides optimal results despite longer pre-processing time</a:t>
            </a:r>
          </a:p>
          <a:p>
            <a:r>
              <a:rPr lang="en-GB" sz="2400" dirty="0"/>
              <a:t>Further efforts needed to improve workflow automation and inspection of fusion results recommended before further applications</a:t>
            </a:r>
          </a:p>
          <a:p>
            <a:r>
              <a:rPr lang="en-GB" sz="2400" dirty="0"/>
              <a:t>The distortions data range during data fusion needed to be considered as it will impact calculation of statistical indices</a:t>
            </a:r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5484796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2A5651-8380-4471-B34F-E7D40BC33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GB" dirty="0"/>
              <a:t>Conclusion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69D335-DA3E-42B4-886E-73848CAC4C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 lnSpcReduction="10000"/>
          </a:bodyPr>
          <a:lstStyle/>
          <a:p>
            <a:r>
              <a:rPr lang="en-GB" sz="2400" dirty="0"/>
              <a:t>Significant computational cost required for the full workflow regardless of data fusion algorithms (STARFM, FITFC, ESTARFM)</a:t>
            </a:r>
          </a:p>
          <a:p>
            <a:r>
              <a:rPr lang="en-GB" sz="2400" dirty="0"/>
              <a:t>FITFC has the shortest runtime which might partially owing to the single image pair</a:t>
            </a:r>
          </a:p>
          <a:p>
            <a:r>
              <a:rPr lang="en-GB" sz="2400" dirty="0"/>
              <a:t>The higher computational cost are mainly caused by data warping, merging and the small processing unit (of a Landsat coverage) compared to </a:t>
            </a:r>
            <a:r>
              <a:rPr lang="en-GB" sz="2400"/>
              <a:t>actual runtime time </a:t>
            </a:r>
            <a:r>
              <a:rPr lang="en-GB" sz="2400" dirty="0"/>
              <a:t>for data fusion</a:t>
            </a:r>
          </a:p>
          <a:p>
            <a:r>
              <a:rPr lang="en-GB" sz="2400" dirty="0"/>
              <a:t>Precautious measures are recommended for further application of fused data in the existing workflow due to the data range distortion</a:t>
            </a:r>
          </a:p>
          <a:p>
            <a:r>
              <a:rPr lang="en-GB" sz="2400" dirty="0"/>
              <a:t>Further effort required for the evaluating particular use case of Global Water Pack using fused data</a:t>
            </a:r>
          </a:p>
        </p:txBody>
      </p:sp>
    </p:spTree>
    <p:extLst>
      <p:ext uri="{BB962C8B-B14F-4D97-AF65-F5344CB8AC3E}">
        <p14:creationId xmlns:p14="http://schemas.microsoft.com/office/powerpoint/2010/main" val="928130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2A5651-8380-4471-B34F-E7D40BC33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GB" dirty="0"/>
              <a:t>References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69D335-DA3E-42B4-886E-73848CAC4C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/>
          </a:bodyPr>
          <a:lstStyle/>
          <a:p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F. Gao, J. </a:t>
            </a:r>
            <a:r>
              <a:rPr lang="en-GB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Masek</a:t>
            </a: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M. </a:t>
            </a:r>
            <a:r>
              <a:rPr lang="en-GB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Schwaller</a:t>
            </a: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F. Hall, “On the blending of the Landsat and MODIS surface reflectance: Predicting daily Landsat surface reflectance,” IEEE Trans. </a:t>
            </a:r>
            <a:r>
              <a:rPr lang="en-GB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Geosci</a:t>
            </a: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Remote Sens., vol. 44, no. 8, pp. 2207–2218, Aug. 2006.</a:t>
            </a:r>
          </a:p>
          <a:p>
            <a:r>
              <a:rPr lang="en-GB" sz="14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Gevaert</a:t>
            </a:r>
            <a:r>
              <a:rPr lang="en-GB" sz="14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C. M., &amp; García-</a:t>
            </a:r>
            <a:r>
              <a:rPr lang="en-GB" sz="14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Haro</a:t>
            </a:r>
            <a:r>
              <a:rPr lang="en-GB" sz="14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F. J. (2015). A comparison of STARFM and an unmixing-based algorithm for Landsat and MODIS data fusion. Remote sensing of Environment, 156, 34-44.</a:t>
            </a: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GB" sz="14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Jiang, J., Zhang, Q., Yao, X., Tian, Y., Zhu, Y., Cao, W., &amp; Cheng, T. (2020). HISTIF: A New Spatiotemporal Image Fusion Method for High-Resolution Monitoring of Crops at the Subfield Level. IEEE Journal of Selected Topics in Applied Earth Observations and Remote Sensing, 13, 4607-4626.</a:t>
            </a: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GB" sz="1400" dirty="0">
              <a:solidFill>
                <a:srgbClr val="22222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14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P. Wang, F. Gao, and J. G. </a:t>
            </a:r>
            <a:r>
              <a:rPr lang="en-GB" sz="14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Masek</a:t>
            </a:r>
            <a:r>
              <a:rPr lang="en-GB" sz="14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“Operational data fusion framework for building frequent </a:t>
            </a:r>
            <a:r>
              <a:rPr lang="en-GB" sz="14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landsat</a:t>
            </a:r>
            <a:r>
              <a:rPr lang="en-GB" sz="14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-like imagery,” IEEE Trans. </a:t>
            </a:r>
            <a:r>
              <a:rPr lang="en-GB" sz="14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Geosci</a:t>
            </a:r>
            <a:r>
              <a:rPr lang="en-GB" sz="14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Remote Sens., vol. 52, no. 11, pp. 7353–7365, Nov. 2014.</a:t>
            </a: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GB" sz="14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Wang, Q., &amp; Atkinson, P. M. (2018). </a:t>
            </a:r>
            <a:r>
              <a:rPr lang="en-GB" sz="1400" b="0" i="0" dirty="0" err="1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Spatio</a:t>
            </a:r>
            <a:r>
              <a:rPr lang="en-GB" sz="14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-temporal fusion for daily Sentinel-2 images. </a:t>
            </a:r>
            <a:r>
              <a:rPr lang="en-GB" sz="1400" b="0" i="1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Remote Sensing of Environment</a:t>
            </a:r>
            <a:r>
              <a:rPr lang="en-GB" sz="14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 </a:t>
            </a:r>
            <a:r>
              <a:rPr lang="en-GB" sz="1400" b="0" i="1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204</a:t>
            </a:r>
            <a:r>
              <a:rPr lang="en-GB" sz="14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31-42.</a:t>
            </a:r>
            <a:endParaRPr lang="en-GB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14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X. Zhu, J. Chen, F. Gao, X. Chen, and J. G. </a:t>
            </a:r>
            <a:r>
              <a:rPr lang="en-GB" sz="14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Masek</a:t>
            </a:r>
            <a:r>
              <a:rPr lang="en-GB" sz="14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“An enhanced spatial and temporal adaptive reflectance fusion model for complex heterogeneous regions,” Remote Sens. Environ., vol. 114, no. 11, pp. 2610–2623, 2010.</a:t>
            </a: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GB" sz="14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Zurita</a:t>
            </a:r>
            <a:r>
              <a:rPr lang="en-GB" sz="14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-Milla, R., </a:t>
            </a:r>
            <a:r>
              <a:rPr lang="en-GB" sz="14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Clevers</a:t>
            </a:r>
            <a:r>
              <a:rPr lang="en-GB" sz="14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J. G. P. W., &amp; </a:t>
            </a:r>
            <a:r>
              <a:rPr lang="en-GB" sz="14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Schaepman</a:t>
            </a:r>
            <a:r>
              <a:rPr lang="en-GB" sz="14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M. E. (2008). Unmixing-based Landsat TM and MERIS FR data fusion. IEEE Geoscience and Remote Sensing Letters, 5(3), 453–457, http://dx.doi.org/10.1109/LGRS.2008.919685.</a:t>
            </a:r>
            <a:r>
              <a:rPr lang="en-GB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GB" sz="1400" dirty="0">
              <a:solidFill>
                <a:srgbClr val="22222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62352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01C73-D1C6-40AB-AAF6-469BD3945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GB"/>
              <a:t>Content</a:t>
            </a: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6F721-774D-42BB-84DB-FDEBD40028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/>
          </a:bodyPr>
          <a:lstStyle/>
          <a:p>
            <a:r>
              <a:rPr lang="en-GB" sz="2400"/>
              <a:t>Objective</a:t>
            </a:r>
          </a:p>
          <a:p>
            <a:r>
              <a:rPr lang="en-GB" sz="2400"/>
              <a:t>Background: Data Fusion</a:t>
            </a:r>
          </a:p>
          <a:p>
            <a:r>
              <a:rPr lang="en-GB" sz="2400"/>
              <a:t>Existing Algorithms and Implementations</a:t>
            </a:r>
          </a:p>
          <a:p>
            <a:r>
              <a:rPr lang="en-GB" sz="2400"/>
              <a:t>Literature Review: Algorithm Comparison Summary</a:t>
            </a:r>
          </a:p>
          <a:p>
            <a:r>
              <a:rPr lang="en-GB" sz="2400"/>
              <a:t>Workflow</a:t>
            </a:r>
          </a:p>
          <a:p>
            <a:r>
              <a:rPr lang="en-GB" sz="2400"/>
              <a:t>Preliminary Results</a:t>
            </a:r>
          </a:p>
          <a:p>
            <a:r>
              <a:rPr lang="en-GB" sz="2400"/>
              <a:t>Performance Evaluation</a:t>
            </a:r>
          </a:p>
          <a:p>
            <a:r>
              <a:rPr lang="en-GB" sz="2400"/>
              <a:t>Conclusion</a:t>
            </a:r>
          </a:p>
          <a:p>
            <a:endParaRPr lang="en-GB" sz="2400"/>
          </a:p>
          <a:p>
            <a:endParaRPr lang="en-GB" sz="2400"/>
          </a:p>
        </p:txBody>
      </p:sp>
    </p:spTree>
    <p:extLst>
      <p:ext uri="{BB962C8B-B14F-4D97-AF65-F5344CB8AC3E}">
        <p14:creationId xmlns:p14="http://schemas.microsoft.com/office/powerpoint/2010/main" val="9705649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2A5651-8380-4471-B34F-E7D40BC33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GB"/>
              <a:t>Objective</a:t>
            </a: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69D335-DA3E-42B4-886E-73848CAC4C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/>
          </a:bodyPr>
          <a:lstStyle/>
          <a:p>
            <a:r>
              <a:rPr lang="en-GB" sz="2400"/>
              <a:t>Improvement of Global Water Pack Resolution using fused Landsat and MODIS imagery</a:t>
            </a:r>
          </a:p>
          <a:p>
            <a:r>
              <a:rPr lang="en-GB" sz="2400"/>
              <a:t>Evaluate performance of algorithms with specific use case (Red and NIR bands)</a:t>
            </a:r>
          </a:p>
          <a:p>
            <a:pPr lvl="1"/>
            <a:r>
              <a:rPr lang="en-GB" dirty="0"/>
              <a:t>Runtime</a:t>
            </a:r>
          </a:p>
          <a:p>
            <a:pPr lvl="1"/>
            <a:r>
              <a:rPr lang="en-GB" dirty="0"/>
              <a:t>Accuracy</a:t>
            </a:r>
          </a:p>
          <a:p>
            <a:r>
              <a:rPr lang="en-GB" sz="2400"/>
              <a:t>Test Implementation in Python and R</a:t>
            </a:r>
          </a:p>
        </p:txBody>
      </p:sp>
    </p:spTree>
    <p:extLst>
      <p:ext uri="{BB962C8B-B14F-4D97-AF65-F5344CB8AC3E}">
        <p14:creationId xmlns:p14="http://schemas.microsoft.com/office/powerpoint/2010/main" val="26127820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2A5651-8380-4471-B34F-E7D40BC33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GB" dirty="0"/>
              <a:t>Background: Data Fusion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69D335-DA3E-42B4-886E-73848CAC4C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2" y="2176272"/>
            <a:ext cx="9550025" cy="4315968"/>
          </a:xfrm>
        </p:spPr>
        <p:txBody>
          <a:bodyPr anchor="t">
            <a:normAutofit/>
          </a:bodyPr>
          <a:lstStyle/>
          <a:p>
            <a:r>
              <a:rPr lang="en-GB" sz="2400" dirty="0">
                <a:latin typeface="-apple-system"/>
              </a:rPr>
              <a:t>C</a:t>
            </a:r>
            <a:r>
              <a:rPr lang="en-GB" sz="2400" b="0" i="0" dirty="0">
                <a:effectLst/>
                <a:latin typeface="-apple-system"/>
              </a:rPr>
              <a:t>ombine information from two temporally overlapping time series to create a single time series with High temporal resolution and spatial resolution</a:t>
            </a:r>
          </a:p>
          <a:p>
            <a:r>
              <a:rPr lang="en-GB" sz="2400" i="1" dirty="0">
                <a:latin typeface="-apple-system"/>
              </a:rPr>
              <a:t>Fusion is computed based on </a:t>
            </a:r>
            <a:r>
              <a:rPr lang="en-GB" sz="2400" dirty="0">
                <a:latin typeface="-apple-system"/>
              </a:rPr>
              <a:t>spatial correlation of input imageries with </a:t>
            </a:r>
            <a:r>
              <a:rPr lang="en-GB" sz="2400" i="1" dirty="0">
                <a:latin typeface="-apple-system"/>
              </a:rPr>
              <a:t>P</a:t>
            </a:r>
            <a:r>
              <a:rPr lang="en-GB" sz="2400" b="0" i="1" dirty="0">
                <a:effectLst/>
                <a:latin typeface="-apple-system"/>
              </a:rPr>
              <a:t>air-dates</a:t>
            </a:r>
            <a:endParaRPr lang="en-GB" sz="2400" dirty="0">
              <a:latin typeface="-apple-system"/>
            </a:endParaRPr>
          </a:p>
          <a:p>
            <a:r>
              <a:rPr lang="en-GB" sz="2400" dirty="0">
                <a:latin typeface="-apple-system"/>
              </a:rPr>
              <a:t>Multiple approaches exist yet limited implementations (Both R &amp; Python)</a:t>
            </a:r>
          </a:p>
          <a:p>
            <a:pPr lvl="1"/>
            <a:r>
              <a:rPr lang="en-GB" sz="2000" dirty="0" err="1">
                <a:latin typeface="-apple-system"/>
              </a:rPr>
              <a:t>ImageFusion</a:t>
            </a:r>
            <a:r>
              <a:rPr lang="en-GB" sz="2000" dirty="0">
                <a:latin typeface="-apple-system"/>
              </a:rPr>
              <a:t>: R interface for the </a:t>
            </a:r>
            <a:r>
              <a:rPr lang="en-GB" sz="2000" dirty="0" err="1">
                <a:latin typeface="-apple-system"/>
              </a:rPr>
              <a:t>imagefusion</a:t>
            </a:r>
            <a:r>
              <a:rPr lang="en-GB" sz="2000" dirty="0">
                <a:latin typeface="-apple-system"/>
              </a:rPr>
              <a:t> framework, which provides implementation of the FITFC, ESTARFM and STARFM algorithms in C++</a:t>
            </a:r>
          </a:p>
          <a:p>
            <a:pPr lvl="1"/>
            <a:r>
              <a:rPr lang="en-GB" sz="2000" dirty="0"/>
              <a:t>Starfm4py: STARFM fusion model for Python</a:t>
            </a:r>
          </a:p>
        </p:txBody>
      </p:sp>
    </p:spTree>
    <p:extLst>
      <p:ext uri="{BB962C8B-B14F-4D97-AF65-F5344CB8AC3E}">
        <p14:creationId xmlns:p14="http://schemas.microsoft.com/office/powerpoint/2010/main" val="39168010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2A5651-8380-4471-B34F-E7D40BC33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GB" dirty="0"/>
              <a:t>Literature Review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69D335-DA3E-42B4-886E-73848CAC4C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9367204" cy="4041648"/>
          </a:xfrm>
        </p:spPr>
        <p:txBody>
          <a:bodyPr anchor="t">
            <a:normAutofit/>
          </a:bodyPr>
          <a:lstStyle/>
          <a:p>
            <a:r>
              <a:rPr lang="en-GB" sz="2400" dirty="0"/>
              <a:t>Data Fusion initially developed at NASA (STARFM) which have been the most widely tested and used</a:t>
            </a:r>
          </a:p>
          <a:p>
            <a:r>
              <a:rPr lang="en-GB" sz="2400" dirty="0"/>
              <a:t>Multiple approaches have been developed after STARFM, including ESTARFM and FIT-FC</a:t>
            </a:r>
          </a:p>
          <a:p>
            <a:r>
              <a:rPr lang="en-GB" sz="2400" dirty="0"/>
              <a:t>Most proposed methods claim superior performance to STARFM</a:t>
            </a:r>
          </a:p>
          <a:p>
            <a:r>
              <a:rPr lang="en-GB" sz="2400" dirty="0"/>
              <a:t>Evaluated performance highly based on multiple factors</a:t>
            </a:r>
          </a:p>
          <a:p>
            <a:pPr marL="0" indent="0">
              <a:buNone/>
            </a:pPr>
            <a:r>
              <a:rPr lang="en-GB" sz="2400" dirty="0"/>
              <a:t> (e.g. spatial heterogeneity and temporal dynamics)</a:t>
            </a:r>
          </a:p>
        </p:txBody>
      </p:sp>
    </p:spTree>
    <p:extLst>
      <p:ext uri="{BB962C8B-B14F-4D97-AF65-F5344CB8AC3E}">
        <p14:creationId xmlns:p14="http://schemas.microsoft.com/office/powerpoint/2010/main" val="16516888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2A5651-8380-4471-B34F-E7D40BC33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GB" dirty="0"/>
              <a:t>Performance Dependency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69D335-DA3E-42B4-886E-73848CAC4C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363" y="2176272"/>
            <a:ext cx="4079527" cy="4041648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GB" sz="2400" dirty="0"/>
              <a:t>Accuracy</a:t>
            </a:r>
          </a:p>
          <a:p>
            <a:pPr marL="0" indent="0">
              <a:buNone/>
            </a:pPr>
            <a:endParaRPr lang="en-GB" sz="2400" dirty="0"/>
          </a:p>
          <a:p>
            <a:r>
              <a:rPr lang="en-GB" sz="2400" dirty="0"/>
              <a:t>Fusion algorithm</a:t>
            </a:r>
          </a:p>
          <a:p>
            <a:r>
              <a:rPr lang="en-GB" sz="2400" dirty="0"/>
              <a:t>Spatial Heterogeneity</a:t>
            </a:r>
          </a:p>
          <a:p>
            <a:r>
              <a:rPr lang="en-GB" sz="2400" dirty="0"/>
              <a:t>Quantity of image references</a:t>
            </a:r>
          </a:p>
          <a:p>
            <a:r>
              <a:rPr lang="en-GB" sz="2400" dirty="0"/>
              <a:t>Dynamics of spatial changes</a:t>
            </a:r>
          </a:p>
          <a:p>
            <a:r>
              <a:rPr lang="en-GB" sz="2400" dirty="0"/>
              <a:t>Accuracy of cloud masking</a:t>
            </a:r>
          </a:p>
          <a:p>
            <a:endParaRPr lang="en-GB" sz="240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17AD7D5-74B1-464E-9464-AAEFDDA3FCD8}"/>
              </a:ext>
            </a:extLst>
          </p:cNvPr>
          <p:cNvSpPr txBox="1">
            <a:spLocks/>
          </p:cNvSpPr>
          <p:nvPr/>
        </p:nvSpPr>
        <p:spPr>
          <a:xfrm>
            <a:off x="6414599" y="2176272"/>
            <a:ext cx="4979620" cy="404164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2400" dirty="0"/>
              <a:t>Time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GB" sz="2400" dirty="0"/>
          </a:p>
          <a:p>
            <a:r>
              <a:rPr lang="en-GB" sz="2400" dirty="0"/>
              <a:t>Pre-processing algorithm</a:t>
            </a:r>
          </a:p>
          <a:p>
            <a:r>
              <a:rPr lang="en-GB" sz="2400" dirty="0"/>
              <a:t>Fusion algorithm</a:t>
            </a:r>
          </a:p>
          <a:p>
            <a:r>
              <a:rPr lang="en-GB" sz="2400" dirty="0"/>
              <a:t>Number of Image Pairs</a:t>
            </a:r>
          </a:p>
          <a:p>
            <a:pPr marL="0" indent="0">
              <a:buNone/>
            </a:pPr>
            <a:r>
              <a:rPr lang="en-GB" sz="2400" dirty="0"/>
              <a:t>(Quantity of pre-processing files)</a:t>
            </a:r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8333598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8">
            <a:extLst>
              <a:ext uri="{FF2B5EF4-FFF2-40B4-BE49-F238E27FC236}">
                <a16:creationId xmlns:a16="http://schemas.microsoft.com/office/drawing/2014/main" id="{F812110C-454D-45D4-A43C-D268FC305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2A5651-8380-4471-B34F-E7D40BC33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5064" y="365760"/>
            <a:ext cx="9363456" cy="1188720"/>
          </a:xfrm>
        </p:spPr>
        <p:txBody>
          <a:bodyPr>
            <a:normAutofit/>
          </a:bodyPr>
          <a:lstStyle/>
          <a:p>
            <a:r>
              <a:rPr lang="en-GB" dirty="0"/>
              <a:t>Algorithms and Implementations</a:t>
            </a:r>
          </a:p>
        </p:txBody>
      </p:sp>
      <p:sp>
        <p:nvSpPr>
          <p:cNvPr id="16" name="Freeform: Shape 10">
            <a:extLst>
              <a:ext uri="{FF2B5EF4-FFF2-40B4-BE49-F238E27FC236}">
                <a16:creationId xmlns:a16="http://schemas.microsoft.com/office/drawing/2014/main" id="{A3663F10-4AEF-432D-B195-513FD3539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Freeform: Shape 12">
            <a:extLst>
              <a:ext uri="{FF2B5EF4-FFF2-40B4-BE49-F238E27FC236}">
                <a16:creationId xmlns:a16="http://schemas.microsoft.com/office/drawing/2014/main" id="{E8AEFC5D-4625-4A90-904B-81C44B4AF2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BE632EB3-39C4-42BE-93C4-05545311CBC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68589420"/>
              </p:ext>
            </p:extLst>
          </p:nvPr>
        </p:nvGraphicFramePr>
        <p:xfrm>
          <a:off x="1399430" y="1947444"/>
          <a:ext cx="10241280" cy="44215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57510">
                  <a:extLst>
                    <a:ext uri="{9D8B030D-6E8A-4147-A177-3AD203B41FA5}">
                      <a16:colId xmlns:a16="http://schemas.microsoft.com/office/drawing/2014/main" val="3900983856"/>
                    </a:ext>
                  </a:extLst>
                </a:gridCol>
                <a:gridCol w="2338058">
                  <a:extLst>
                    <a:ext uri="{9D8B030D-6E8A-4147-A177-3AD203B41FA5}">
                      <a16:colId xmlns:a16="http://schemas.microsoft.com/office/drawing/2014/main" val="3540425406"/>
                    </a:ext>
                  </a:extLst>
                </a:gridCol>
                <a:gridCol w="2434791">
                  <a:extLst>
                    <a:ext uri="{9D8B030D-6E8A-4147-A177-3AD203B41FA5}">
                      <a16:colId xmlns:a16="http://schemas.microsoft.com/office/drawing/2014/main" val="4128921765"/>
                    </a:ext>
                  </a:extLst>
                </a:gridCol>
                <a:gridCol w="2510921">
                  <a:extLst>
                    <a:ext uri="{9D8B030D-6E8A-4147-A177-3AD203B41FA5}">
                      <a16:colId xmlns:a16="http://schemas.microsoft.com/office/drawing/2014/main" val="941559257"/>
                    </a:ext>
                  </a:extLst>
                </a:gridCol>
              </a:tblGrid>
              <a:tr h="833768">
                <a:tc>
                  <a:txBody>
                    <a:bodyPr/>
                    <a:lstStyle/>
                    <a:p>
                      <a:pPr algn="ctr"/>
                      <a:r>
                        <a:rPr lang="en-GB" sz="2400" dirty="0"/>
                        <a:t>Approach</a:t>
                      </a:r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STARFM</a:t>
                      </a:r>
                      <a:endParaRPr lang="en-GB" sz="2400" dirty="0"/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i="0" kern="120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FITFC</a:t>
                      </a:r>
                      <a:endParaRPr lang="en-GB" sz="2400"/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b="0" i="0" kern="120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ESTARFM</a:t>
                      </a:r>
                      <a:endParaRPr lang="en-GB" sz="2400" dirty="0"/>
                    </a:p>
                  </a:txBody>
                  <a:tcPr marL="167640" marR="167640" marT="83820" marB="83820"/>
                </a:tc>
                <a:extLst>
                  <a:ext uri="{0D108BD9-81ED-4DB2-BD59-A6C34878D82A}">
                    <a16:rowId xmlns:a16="http://schemas.microsoft.com/office/drawing/2014/main" val="3317376127"/>
                  </a:ext>
                </a:extLst>
              </a:tr>
              <a:tr h="1083119">
                <a:tc>
                  <a:txBody>
                    <a:bodyPr/>
                    <a:lstStyle/>
                    <a:p>
                      <a:r>
                        <a:rPr lang="en-GB" sz="2400" dirty="0"/>
                        <a:t>Description</a:t>
                      </a:r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r>
                        <a:rPr lang="en-GB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Evaluating spectral similarity of neighbouring pixels</a:t>
                      </a:r>
                      <a:endParaRPr lang="en-GB" sz="1600" dirty="0"/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r>
                        <a:rPr lang="en-GB" sz="1600"/>
                        <a:t>regression fitting, spatial filtering and residual compensation</a:t>
                      </a:r>
                      <a:endParaRPr lang="en-GB" sz="1600" dirty="0"/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/>
                        <a:t>Enhanced STARFM </a:t>
                      </a:r>
                      <a:r>
                        <a:rPr lang="en-GB" sz="16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based on the spectral unmixing theory to improve sub-pixel prediction</a:t>
                      </a:r>
                      <a:endParaRPr lang="en-GB" sz="1600" dirty="0"/>
                    </a:p>
                  </a:txBody>
                  <a:tcPr marL="167640" marR="167640" marT="83820" marB="83820"/>
                </a:tc>
                <a:extLst>
                  <a:ext uri="{0D108BD9-81ED-4DB2-BD59-A6C34878D82A}">
                    <a16:rowId xmlns:a16="http://schemas.microsoft.com/office/drawing/2014/main" val="3932370044"/>
                  </a:ext>
                </a:extLst>
              </a:tr>
              <a:tr h="623839">
                <a:tc>
                  <a:txBody>
                    <a:bodyPr/>
                    <a:lstStyle/>
                    <a:p>
                      <a:r>
                        <a:rPr lang="en-GB" sz="2400"/>
                        <a:t>Accuracy</a:t>
                      </a:r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r>
                        <a:rPr lang="en-GB" sz="1800" dirty="0"/>
                        <a:t>92.6%</a:t>
                      </a:r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r>
                        <a:rPr lang="en-GB" sz="1800" dirty="0"/>
                        <a:t>82.6%</a:t>
                      </a:r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r>
                        <a:rPr lang="en-GB" sz="1800" dirty="0"/>
                        <a:t>96.6%</a:t>
                      </a:r>
                    </a:p>
                  </a:txBody>
                  <a:tcPr marL="167640" marR="167640" marT="83820" marB="83820"/>
                </a:tc>
                <a:extLst>
                  <a:ext uri="{0D108BD9-81ED-4DB2-BD59-A6C34878D82A}">
                    <a16:rowId xmlns:a16="http://schemas.microsoft.com/office/drawing/2014/main" val="1649006043"/>
                  </a:ext>
                </a:extLst>
              </a:tr>
              <a:tr h="540781">
                <a:tc>
                  <a:txBody>
                    <a:bodyPr/>
                    <a:lstStyle/>
                    <a:p>
                      <a:r>
                        <a:rPr lang="en-GB" sz="2400" dirty="0"/>
                        <a:t>Pre-processing Time</a:t>
                      </a:r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52min</a:t>
                      </a:r>
                      <a:endParaRPr lang="en-GB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r>
                        <a:rPr lang="en-GB" sz="1800" dirty="0">
                          <a:solidFill>
                            <a:schemeClr val="tx1"/>
                          </a:solidFill>
                        </a:rPr>
                        <a:t>52min 41s</a:t>
                      </a:r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1h 12min</a:t>
                      </a:r>
                      <a:endParaRPr lang="en-GB" sz="18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marL="167640" marR="167640" marT="83820" marB="83820"/>
                </a:tc>
                <a:extLst>
                  <a:ext uri="{0D108BD9-81ED-4DB2-BD59-A6C34878D82A}">
                    <a16:rowId xmlns:a16="http://schemas.microsoft.com/office/drawing/2014/main" val="3327778438"/>
                  </a:ext>
                </a:extLst>
              </a:tr>
              <a:tr h="723568">
                <a:tc>
                  <a:txBody>
                    <a:bodyPr/>
                    <a:lstStyle/>
                    <a:p>
                      <a:r>
                        <a:rPr lang="en-GB" sz="2400" dirty="0"/>
                        <a:t>Data Fusion Runtime</a:t>
                      </a:r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35min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b="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w/o cloud masking &amp; interpolation</a:t>
                      </a:r>
                      <a:endParaRPr lang="en-GB" sz="11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r>
                        <a:rPr lang="en-GB" sz="1800" b="0" i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34min</a:t>
                      </a:r>
                      <a:endParaRPr lang="en-GB" sz="18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GB" sz="1100" b="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w/o cloud masking &amp; interpolation</a:t>
                      </a:r>
                      <a:endParaRPr lang="en-GB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24 min </a:t>
                      </a:r>
                    </a:p>
                    <a:p>
                      <a:r>
                        <a:rPr lang="en-GB" sz="1100" b="0" i="0" kern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w/o cloud masking &amp; interpolation</a:t>
                      </a:r>
                      <a:endParaRPr lang="en-GB" sz="1100" dirty="0"/>
                    </a:p>
                  </a:txBody>
                  <a:tcPr marL="167640" marR="167640" marT="83820" marB="83820"/>
                </a:tc>
                <a:extLst>
                  <a:ext uri="{0D108BD9-81ED-4DB2-BD59-A6C34878D82A}">
                    <a16:rowId xmlns:a16="http://schemas.microsoft.com/office/drawing/2014/main" val="694787647"/>
                  </a:ext>
                </a:extLst>
              </a:tr>
              <a:tr h="556592">
                <a:tc>
                  <a:txBody>
                    <a:bodyPr/>
                    <a:lstStyle/>
                    <a:p>
                      <a:r>
                        <a:rPr lang="en-GB" sz="2400" dirty="0"/>
                        <a:t>File Size</a:t>
                      </a:r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r>
                        <a:rPr lang="en-GB" sz="1800" dirty="0"/>
                        <a:t>~83.7 MB + 16 GB</a:t>
                      </a:r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dirty="0"/>
                        <a:t>~74 MB + 11 GB</a:t>
                      </a:r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dirty="0"/>
                        <a:t>~72 MB + 16 GB</a:t>
                      </a:r>
                    </a:p>
                  </a:txBody>
                  <a:tcPr marL="167640" marR="167640" marT="83820" marB="83820"/>
                </a:tc>
                <a:extLst>
                  <a:ext uri="{0D108BD9-81ED-4DB2-BD59-A6C34878D82A}">
                    <a16:rowId xmlns:a16="http://schemas.microsoft.com/office/drawing/2014/main" val="4004634076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414554DF-7010-43E2-AE2C-38AEAEAD4BB4}"/>
              </a:ext>
            </a:extLst>
          </p:cNvPr>
          <p:cNvSpPr txBox="1"/>
          <p:nvPr/>
        </p:nvSpPr>
        <p:spPr>
          <a:xfrm>
            <a:off x="1399430" y="1369815"/>
            <a:ext cx="4794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* https://github.com/JohMast/ImageFusion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37DDFF7-2648-4B8A-BA22-FE644A4AD7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09819" y="189465"/>
            <a:ext cx="1495122" cy="1502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1249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2A5651-8380-4471-B34F-E7D40BC33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GB" sz="5400"/>
              <a:t>Workflow</a:t>
            </a:r>
          </a:p>
        </p:txBody>
      </p:sp>
      <p:sp>
        <p:nvSpPr>
          <p:cNvPr id="26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69D335-DA3E-42B4-886E-73848CAC4C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en-GB" sz="2200" dirty="0"/>
              <a:t>Pre-processing</a:t>
            </a:r>
          </a:p>
          <a:p>
            <a:pPr lvl="1"/>
            <a:r>
              <a:rPr lang="en-GB" sz="2200" dirty="0"/>
              <a:t>Cloud Masking</a:t>
            </a:r>
          </a:p>
          <a:p>
            <a:pPr lvl="1"/>
            <a:r>
              <a:rPr lang="en-GB" sz="2200" dirty="0"/>
              <a:t>Reprojection of MODIS and Landsat</a:t>
            </a:r>
          </a:p>
          <a:p>
            <a:pPr lvl="1"/>
            <a:r>
              <a:rPr lang="en-GB" sz="2200" dirty="0"/>
              <a:t>Extent clipping</a:t>
            </a:r>
          </a:p>
          <a:p>
            <a:pPr lvl="1"/>
            <a:r>
              <a:rPr lang="en-GB" sz="2200" dirty="0"/>
              <a:t>Resampling for identical resolution</a:t>
            </a:r>
          </a:p>
          <a:p>
            <a:pPr lvl="1"/>
            <a:r>
              <a:rPr lang="en-GB" sz="2200" dirty="0"/>
              <a:t>Outputs inspection</a:t>
            </a:r>
          </a:p>
          <a:p>
            <a:r>
              <a:rPr lang="en-GB" sz="2200" dirty="0"/>
              <a:t>Implement fusion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E4135E2-0115-47F9-945F-7198462316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0417" y="960807"/>
            <a:ext cx="7498080" cy="4573827"/>
          </a:xfrm>
          <a:prstGeom prst="rect">
            <a:avLst/>
          </a:prstGeom>
        </p:spPr>
      </p:pic>
      <p:pic>
        <p:nvPicPr>
          <p:cNvPr id="1026" name="Picture 2" descr="GDAL - Wikipedia">
            <a:extLst>
              <a:ext uri="{FF2B5EF4-FFF2-40B4-BE49-F238E27FC236}">
                <a16:creationId xmlns:a16="http://schemas.microsoft.com/office/drawing/2014/main" id="{838E4103-777D-42ED-83A7-9B6D3AEEBB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64206" y="4344455"/>
            <a:ext cx="474822" cy="524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95F9CCA8-B685-448B-9734-C02D09A14F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1408" y="1984144"/>
            <a:ext cx="374448" cy="374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R (Programmiersprache) – Wikipedia">
            <a:extLst>
              <a:ext uri="{FF2B5EF4-FFF2-40B4-BE49-F238E27FC236}">
                <a16:creationId xmlns:a16="http://schemas.microsoft.com/office/drawing/2014/main" id="{5CE93378-97EE-429B-9B94-D7B0F429B3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83194" y="5439324"/>
            <a:ext cx="474822" cy="368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2F7DE821-ECB4-4387-BDB1-8BA773A368C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06046" y="5439324"/>
            <a:ext cx="777148" cy="780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7501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6DF1503-CFB1-423D-9825-BD2946CCC36A}"/>
              </a:ext>
            </a:extLst>
          </p:cNvPr>
          <p:cNvSpPr/>
          <p:nvPr/>
        </p:nvSpPr>
        <p:spPr>
          <a:xfrm>
            <a:off x="2436562" y="1025718"/>
            <a:ext cx="3596271" cy="5118255"/>
          </a:xfrm>
          <a:prstGeom prst="rect">
            <a:avLst/>
          </a:prstGeom>
          <a:solidFill>
            <a:schemeClr val="accent2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7386168C-C8F6-47B9-8C89-7FA08D3DC017}"/>
              </a:ext>
            </a:extLst>
          </p:cNvPr>
          <p:cNvSpPr/>
          <p:nvPr/>
        </p:nvSpPr>
        <p:spPr>
          <a:xfrm>
            <a:off x="3286954" y="2484324"/>
            <a:ext cx="1677726" cy="77922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/>
              <a:t>run()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E29D72D5-0C53-4639-9043-43FA97932870}"/>
              </a:ext>
            </a:extLst>
          </p:cNvPr>
          <p:cNvSpPr/>
          <p:nvPr/>
        </p:nvSpPr>
        <p:spPr>
          <a:xfrm>
            <a:off x="3287352" y="4295028"/>
            <a:ext cx="1677726" cy="77922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 err="1"/>
              <a:t>get_date</a:t>
            </a:r>
            <a:r>
              <a:rPr lang="en-GB" sz="1600" dirty="0"/>
              <a:t>()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6736AA73-85CB-4CBC-BC55-36533183AFB8}"/>
              </a:ext>
            </a:extLst>
          </p:cNvPr>
          <p:cNvSpPr/>
          <p:nvPr/>
        </p:nvSpPr>
        <p:spPr>
          <a:xfrm>
            <a:off x="3287352" y="5226656"/>
            <a:ext cx="1677726" cy="77922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 err="1"/>
              <a:t>get_epsg</a:t>
            </a:r>
            <a:r>
              <a:rPr lang="en-GB" sz="1600" dirty="0"/>
              <a:t>()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00A4E6D0-9257-4863-A26D-D4D27B4EE94A}"/>
              </a:ext>
            </a:extLst>
          </p:cNvPr>
          <p:cNvSpPr/>
          <p:nvPr/>
        </p:nvSpPr>
        <p:spPr>
          <a:xfrm>
            <a:off x="3299296" y="3387173"/>
            <a:ext cx="1677726" cy="77922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 err="1"/>
              <a:t>get_intersect</a:t>
            </a:r>
            <a:r>
              <a:rPr lang="en-GB" sz="1600" dirty="0"/>
              <a:t>()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67238952-318E-48F0-B866-E9ACF67A78ED}"/>
              </a:ext>
            </a:extLst>
          </p:cNvPr>
          <p:cNvSpPr/>
          <p:nvPr/>
        </p:nvSpPr>
        <p:spPr>
          <a:xfrm>
            <a:off x="3299296" y="1527355"/>
            <a:ext cx="1677726" cy="77922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 err="1"/>
              <a:t>check_files</a:t>
            </a:r>
            <a:r>
              <a:rPr lang="en-GB" sz="1600" dirty="0"/>
              <a:t>()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F7A58DD-BD55-4452-9E79-02C822BC7BD5}"/>
              </a:ext>
            </a:extLst>
          </p:cNvPr>
          <p:cNvSpPr txBox="1"/>
          <p:nvPr/>
        </p:nvSpPr>
        <p:spPr>
          <a:xfrm>
            <a:off x="3122655" y="1129088"/>
            <a:ext cx="24012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>
                <a:solidFill>
                  <a:schemeClr val="bg1"/>
                </a:solidFill>
              </a:rPr>
              <a:t>fusion_preprocess</a:t>
            </a:r>
            <a:r>
              <a:rPr lang="en-GB" dirty="0">
                <a:solidFill>
                  <a:schemeClr val="bg1"/>
                </a:solidFill>
              </a:rPr>
              <a:t>()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0446540-E4EB-416B-9EAF-D14867CE0A0D}"/>
              </a:ext>
            </a:extLst>
          </p:cNvPr>
          <p:cNvSpPr/>
          <p:nvPr/>
        </p:nvSpPr>
        <p:spPr>
          <a:xfrm>
            <a:off x="6882393" y="1025718"/>
            <a:ext cx="3269337" cy="511825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8C458833-7A74-4A37-81CF-36C30F3CA15D}"/>
              </a:ext>
            </a:extLst>
          </p:cNvPr>
          <p:cNvSpPr/>
          <p:nvPr/>
        </p:nvSpPr>
        <p:spPr>
          <a:xfrm>
            <a:off x="7653530" y="2253733"/>
            <a:ext cx="1525205" cy="77922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 err="1"/>
              <a:t>call_fitfc</a:t>
            </a:r>
            <a:r>
              <a:rPr lang="en-GB" sz="1600" dirty="0"/>
              <a:t>()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DDE019F2-84D7-48C4-875A-36781C6487E6}"/>
              </a:ext>
            </a:extLst>
          </p:cNvPr>
          <p:cNvSpPr/>
          <p:nvPr/>
        </p:nvSpPr>
        <p:spPr>
          <a:xfrm>
            <a:off x="7653928" y="4064437"/>
            <a:ext cx="1525205" cy="77922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 err="1"/>
              <a:t>call_estarfm</a:t>
            </a:r>
            <a:r>
              <a:rPr lang="en-GB" sz="1600" dirty="0"/>
              <a:t>()</a:t>
            </a: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B0AC64B5-61D2-4530-8055-09618067939F}"/>
              </a:ext>
            </a:extLst>
          </p:cNvPr>
          <p:cNvSpPr/>
          <p:nvPr/>
        </p:nvSpPr>
        <p:spPr>
          <a:xfrm>
            <a:off x="7665872" y="3156582"/>
            <a:ext cx="1525205" cy="77922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 err="1"/>
              <a:t>call_starfm</a:t>
            </a:r>
            <a:r>
              <a:rPr lang="en-GB" sz="1600" dirty="0"/>
              <a:t>()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A70C121-55E6-4B1A-8FD5-B6583F6897A6}"/>
              </a:ext>
            </a:extLst>
          </p:cNvPr>
          <p:cNvSpPr/>
          <p:nvPr/>
        </p:nvSpPr>
        <p:spPr>
          <a:xfrm>
            <a:off x="2240060" y="850790"/>
            <a:ext cx="8126233" cy="5478448"/>
          </a:xfrm>
          <a:prstGeom prst="rect">
            <a:avLst/>
          </a:prstGeom>
          <a:noFill/>
          <a:ln w="571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FED82EB-A6EF-481A-88B4-E3C8060FE7A3}"/>
              </a:ext>
            </a:extLst>
          </p:cNvPr>
          <p:cNvSpPr txBox="1"/>
          <p:nvPr/>
        </p:nvSpPr>
        <p:spPr>
          <a:xfrm>
            <a:off x="5126382" y="372277"/>
            <a:ext cx="557887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b="1" dirty="0" err="1">
                <a:effectLst/>
              </a:rPr>
              <a:t>integrate_fusion</a:t>
            </a:r>
            <a:r>
              <a:rPr lang="en-GB" sz="2400" b="1" dirty="0">
                <a:effectLst/>
              </a:rPr>
              <a:t>()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6BF2B0CA-6FAE-4EB5-BE28-522ABBF0F575}"/>
              </a:ext>
            </a:extLst>
          </p:cNvPr>
          <p:cNvCxnSpPr>
            <a:cxnSpLocks/>
          </p:cNvCxnSpPr>
          <p:nvPr/>
        </p:nvCxnSpPr>
        <p:spPr>
          <a:xfrm flipH="1" flipV="1">
            <a:off x="1542113" y="1527356"/>
            <a:ext cx="1677725" cy="369331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6806348-B82E-40BF-B9AE-C4ADBDBC21A3}"/>
              </a:ext>
            </a:extLst>
          </p:cNvPr>
          <p:cNvCxnSpPr>
            <a:cxnSpLocks/>
          </p:cNvCxnSpPr>
          <p:nvPr/>
        </p:nvCxnSpPr>
        <p:spPr>
          <a:xfrm flipH="1" flipV="1">
            <a:off x="1542113" y="2573253"/>
            <a:ext cx="1677725" cy="369331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619287D-7126-42E0-AAFC-EDEAAE19B812}"/>
              </a:ext>
            </a:extLst>
          </p:cNvPr>
          <p:cNvCxnSpPr>
            <a:cxnSpLocks/>
          </p:cNvCxnSpPr>
          <p:nvPr/>
        </p:nvCxnSpPr>
        <p:spPr>
          <a:xfrm flipH="1" flipV="1">
            <a:off x="1587002" y="3705308"/>
            <a:ext cx="1677726" cy="72172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A116A28D-9906-490C-8B7C-C700CCABDA7F}"/>
              </a:ext>
            </a:extLst>
          </p:cNvPr>
          <p:cNvCxnSpPr>
            <a:cxnSpLocks/>
          </p:cNvCxnSpPr>
          <p:nvPr/>
        </p:nvCxnSpPr>
        <p:spPr>
          <a:xfrm flipH="1">
            <a:off x="1781093" y="4724870"/>
            <a:ext cx="1440786" cy="220841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9DA58F6B-0B2E-47D7-9DCF-6F1E19845124}"/>
              </a:ext>
            </a:extLst>
          </p:cNvPr>
          <p:cNvCxnSpPr>
            <a:cxnSpLocks/>
          </p:cNvCxnSpPr>
          <p:nvPr/>
        </p:nvCxnSpPr>
        <p:spPr>
          <a:xfrm flipH="1">
            <a:off x="1717482" y="5637475"/>
            <a:ext cx="1520217" cy="33630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D6DAB47D-0078-4E3A-982D-7F529F19EFDE}"/>
              </a:ext>
            </a:extLst>
          </p:cNvPr>
          <p:cNvSpPr txBox="1"/>
          <p:nvPr/>
        </p:nvSpPr>
        <p:spPr>
          <a:xfrm>
            <a:off x="119270" y="1070457"/>
            <a:ext cx="180840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Checking if output files have desired format after pre-processing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087BFE1-E027-4FDC-B4BF-12B71CCC32F9}"/>
              </a:ext>
            </a:extLst>
          </p:cNvPr>
          <p:cNvSpPr txBox="1"/>
          <p:nvPr/>
        </p:nvSpPr>
        <p:spPr>
          <a:xfrm>
            <a:off x="119269" y="2182357"/>
            <a:ext cx="180840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Run </a:t>
            </a:r>
            <a:r>
              <a:rPr lang="en-GB" sz="1400" dirty="0" err="1"/>
              <a:t>gdal</a:t>
            </a:r>
            <a:r>
              <a:rPr lang="en-GB" sz="1400" dirty="0"/>
              <a:t> command line in Python API using subprocess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E77FBB2-F8FD-4FD1-9E79-A90D2EC8C509}"/>
              </a:ext>
            </a:extLst>
          </p:cNvPr>
          <p:cNvSpPr txBox="1"/>
          <p:nvPr/>
        </p:nvSpPr>
        <p:spPr>
          <a:xfrm>
            <a:off x="119269" y="3335976"/>
            <a:ext cx="18084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Get intersection for clipping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A9DDBFB-0C70-46FE-9871-DFE9CC4D1807}"/>
              </a:ext>
            </a:extLst>
          </p:cNvPr>
          <p:cNvSpPr txBox="1"/>
          <p:nvPr/>
        </p:nvSpPr>
        <p:spPr>
          <a:xfrm>
            <a:off x="163516" y="4576379"/>
            <a:ext cx="180840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Get date to write metadata to pre-processed outputs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1E1B9FF-2170-49C4-8FCB-3A66CE3F89DE}"/>
              </a:ext>
            </a:extLst>
          </p:cNvPr>
          <p:cNvSpPr txBox="1"/>
          <p:nvPr/>
        </p:nvSpPr>
        <p:spPr>
          <a:xfrm>
            <a:off x="170362" y="5689542"/>
            <a:ext cx="18084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Get EPSG code for </a:t>
            </a:r>
          </a:p>
          <a:p>
            <a:r>
              <a:rPr lang="en-GB" sz="1400" dirty="0"/>
              <a:t>reprojection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DF0A2DC3-7666-4B6C-A1DE-265013BC6587}"/>
              </a:ext>
            </a:extLst>
          </p:cNvPr>
          <p:cNvCxnSpPr>
            <a:cxnSpLocks/>
          </p:cNvCxnSpPr>
          <p:nvPr/>
        </p:nvCxnSpPr>
        <p:spPr>
          <a:xfrm flipH="1">
            <a:off x="7569319" y="428685"/>
            <a:ext cx="1613807" cy="202446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59CB4503-5F38-4167-A40B-2D86D758F2B4}"/>
              </a:ext>
            </a:extLst>
          </p:cNvPr>
          <p:cNvSpPr txBox="1"/>
          <p:nvPr/>
        </p:nvSpPr>
        <p:spPr>
          <a:xfrm>
            <a:off x="9183126" y="59353"/>
            <a:ext cx="180840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Run pre-processing followed by data fusion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F2EB8F2-BC36-4C42-8941-09C8A7A613E4}"/>
              </a:ext>
            </a:extLst>
          </p:cNvPr>
          <p:cNvCxnSpPr>
            <a:cxnSpLocks/>
          </p:cNvCxnSpPr>
          <p:nvPr/>
        </p:nvCxnSpPr>
        <p:spPr>
          <a:xfrm flipH="1">
            <a:off x="9178735" y="3280400"/>
            <a:ext cx="1384061" cy="14860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4646137D-4D91-4883-9259-0FF1FCD16589}"/>
              </a:ext>
            </a:extLst>
          </p:cNvPr>
          <p:cNvSpPr txBox="1"/>
          <p:nvPr/>
        </p:nvSpPr>
        <p:spPr>
          <a:xfrm>
            <a:off x="10562795" y="2911068"/>
            <a:ext cx="180840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Wrap R functions in </a:t>
            </a:r>
          </a:p>
          <a:p>
            <a:r>
              <a:rPr lang="en-GB" sz="1400" dirty="0" err="1"/>
              <a:t>ImageFusion</a:t>
            </a:r>
            <a:r>
              <a:rPr lang="en-GB" sz="1400" dirty="0"/>
              <a:t> in Python with computed input arguments</a:t>
            </a:r>
          </a:p>
        </p:txBody>
      </p:sp>
    </p:spTree>
    <p:extLst>
      <p:ext uri="{BB962C8B-B14F-4D97-AF65-F5344CB8AC3E}">
        <p14:creationId xmlns:p14="http://schemas.microsoft.com/office/powerpoint/2010/main" val="2366779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732</TotalTime>
  <Words>1215</Words>
  <Application>Microsoft Office PowerPoint</Application>
  <PresentationFormat>Widescreen</PresentationFormat>
  <Paragraphs>145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-apple-system</vt:lpstr>
      <vt:lpstr>Arial</vt:lpstr>
      <vt:lpstr>Calibri</vt:lpstr>
      <vt:lpstr>Calibri Light</vt:lpstr>
      <vt:lpstr>Times New Roman</vt:lpstr>
      <vt:lpstr>Office Theme</vt:lpstr>
      <vt:lpstr>Feasibility Analysis of  Landsat - MODIS Data Fusion Datenfusion von moderat- und hochaufgelösten optischen Fernerkundungsdaten zur Erlangung eines zeitlich und räumlich hochauflösenden synthetischen Produkts</vt:lpstr>
      <vt:lpstr>Content</vt:lpstr>
      <vt:lpstr>Objective</vt:lpstr>
      <vt:lpstr>Background: Data Fusion</vt:lpstr>
      <vt:lpstr>Literature Review</vt:lpstr>
      <vt:lpstr>Performance Dependency</vt:lpstr>
      <vt:lpstr>Algorithms and Implementations</vt:lpstr>
      <vt:lpstr>Workflow</vt:lpstr>
      <vt:lpstr>PowerPoint Presentation</vt:lpstr>
      <vt:lpstr>Preliminary Results</vt:lpstr>
      <vt:lpstr>Preliminary Results</vt:lpstr>
      <vt:lpstr>Example Output (RED band)</vt:lpstr>
      <vt:lpstr>Performance Evaluation</vt:lpstr>
      <vt:lpstr>Performance Evaluation</vt:lpstr>
      <vt:lpstr>Key Messages</vt:lpstr>
      <vt:lpstr>Conclusion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Landsat - MODIS Data Fusion Datenfusion von moderat- und hochaufgelösten optischen Fernerkundungsdaten zur Erlangung eines zeitlich und räumlich hochauflösenden synthetischen Produkts</dc:title>
  <dc:creator>Ka Hei Pinky Chow</dc:creator>
  <cp:lastModifiedBy>Ka Hei Pinky Chow</cp:lastModifiedBy>
  <cp:revision>33</cp:revision>
  <dcterms:created xsi:type="dcterms:W3CDTF">2021-12-24T16:14:15Z</dcterms:created>
  <dcterms:modified xsi:type="dcterms:W3CDTF">2022-01-18T10:25:57Z</dcterms:modified>
</cp:coreProperties>
</file>

<file path=docProps/thumbnail.jpeg>
</file>